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5143500" cx="9144000"/>
  <p:notesSz cx="6858000" cy="9144000"/>
  <p:embeddedFontLst>
    <p:embeddedFont>
      <p:font typeface="Raleway"/>
      <p:regular r:id="rId22"/>
      <p:bold r:id="rId23"/>
      <p:italic r:id="rId24"/>
      <p:boldItalic r:id="rId25"/>
    </p:embeddedFont>
    <p:embeddedFont>
      <p:font typeface="Lato"/>
      <p:regular r:id="rId26"/>
      <p:bold r:id="rId27"/>
      <p:italic r:id="rId28"/>
      <p:boldItalic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Raleway-regular.fntdata"/><Relationship Id="rId21" Type="http://schemas.openxmlformats.org/officeDocument/2006/relationships/slide" Target="slides/slide16.xml"/><Relationship Id="rId24" Type="http://schemas.openxmlformats.org/officeDocument/2006/relationships/font" Target="fonts/Raleway-italic.fntdata"/><Relationship Id="rId23" Type="http://schemas.openxmlformats.org/officeDocument/2006/relationships/font" Target="fonts/Raleway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Lato-regular.fntdata"/><Relationship Id="rId25" Type="http://schemas.openxmlformats.org/officeDocument/2006/relationships/font" Target="fonts/Raleway-boldItalic.fntdata"/><Relationship Id="rId28" Type="http://schemas.openxmlformats.org/officeDocument/2006/relationships/font" Target="fonts/Lato-italic.fntdata"/><Relationship Id="rId27" Type="http://schemas.openxmlformats.org/officeDocument/2006/relationships/font" Target="fonts/Lato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Lato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d22b11b213_1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2d22b11b213_1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d22b11b213_1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2d22b11b213_1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2d22b11b213_1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2d22b11b213_1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2d22b11b213_1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2d22b11b213_1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2d22b11b213_1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2d22b11b213_1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2d22b11b213_1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2d22b11b213_1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2d22b11b213_1_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2d22b11b213_1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d22b11b213_0_9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2d22b11b213_0_9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d22b11b213_0_11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2d22b11b213_0_11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d22b11b213_0_11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2d22b11b213_0_11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2d22b11b213_1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2d22b11b213_1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d22b11b213_1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2d22b11b213_1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2d22b11b213_1_1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2d22b11b213_1_1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2d22b11b213_1_1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2d22b11b213_1_1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2d22b11b213_1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2d22b11b213_1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" name="Google Shape;11;p2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" name="Google Shape;12;p2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" name="Google Shape;13;p2"/>
          <p:cNvSpPr txBox="1"/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Google Shape;61;p11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2" name="Google Shape;62;p11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3" name="Google Shape;63;p11"/>
          <p:cNvSpPr txBox="1"/>
          <p:nvPr>
            <p:ph hasCustomPrompt="1" type="title"/>
          </p:nvPr>
        </p:nvSpPr>
        <p:spPr>
          <a:xfrm>
            <a:off x="853950" y="1304850"/>
            <a:ext cx="74361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64" name="Google Shape;64;p11"/>
          <p:cNvSpPr txBox="1"/>
          <p:nvPr>
            <p:ph idx="1" type="body"/>
          </p:nvPr>
        </p:nvSpPr>
        <p:spPr>
          <a:xfrm>
            <a:off x="853950" y="2919450"/>
            <a:ext cx="74361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5" name="Google Shape;65;p1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8" name="Google Shape;18;p3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9" name="Google Shape;19;p3"/>
          <p:cNvSpPr txBox="1"/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Google Shape;22;p4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3" name="Google Shape;23;p4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4" name="Google Shape;24;p4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5" name="Google Shape;25;p4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5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0" name="Google Shape;30;p5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1" name="Google Shape;31;p5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2" name="Google Shape;32;p5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" type="body"/>
          </p:nvPr>
        </p:nvSpPr>
        <p:spPr>
          <a:xfrm>
            <a:off x="2400303" y="1602675"/>
            <a:ext cx="30714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5"/>
          <p:cNvSpPr txBox="1"/>
          <p:nvPr>
            <p:ph idx="2" type="body"/>
          </p:nvPr>
        </p:nvSpPr>
        <p:spPr>
          <a:xfrm>
            <a:off x="5650572" y="1602675"/>
            <a:ext cx="30714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Google Shape;40;p7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" name="Google Shape;41;p7"/>
          <p:cNvSpPr txBox="1"/>
          <p:nvPr>
            <p:ph type="title"/>
          </p:nvPr>
        </p:nvSpPr>
        <p:spPr>
          <a:xfrm>
            <a:off x="319500" y="936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319500" y="1846804"/>
            <a:ext cx="2808000" cy="280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3" name="Google Shape;43;p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Google Shape;45;p8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6" name="Google Shape;46;p8"/>
          <p:cNvSpPr txBox="1"/>
          <p:nvPr>
            <p:ph type="title"/>
          </p:nvPr>
        </p:nvSpPr>
        <p:spPr>
          <a:xfrm>
            <a:off x="283103" y="712141"/>
            <a:ext cx="6244200" cy="383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/>
          <p:nvPr/>
        </p:nvSpPr>
        <p:spPr>
          <a:xfrm>
            <a:off x="4572000" y="1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50" name="Google Shape;5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1" name="Google Shape;51;p9"/>
          <p:cNvSpPr txBox="1"/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2" name="Google Shape;52;p9"/>
          <p:cNvSpPr txBox="1"/>
          <p:nvPr>
            <p:ph idx="1" type="subTitle"/>
          </p:nvPr>
        </p:nvSpPr>
        <p:spPr>
          <a:xfrm>
            <a:off x="265500" y="273537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3" name="Google Shape;53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4" name="Google Shape;54;p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Google Shape;56;p10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7" name="Google Shape;57;p10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8" name="Google Shape;58;p10"/>
          <p:cNvSpPr txBox="1"/>
          <p:nvPr>
            <p:ph idx="1" type="body"/>
          </p:nvPr>
        </p:nvSpPr>
        <p:spPr>
          <a:xfrm>
            <a:off x="328017" y="4226025"/>
            <a:ext cx="8388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59" name="Google Shape;59;p1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wiss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Relationship Id="rId4" Type="http://schemas.openxmlformats.org/officeDocument/2006/relationships/image" Target="../media/image6.png"/><Relationship Id="rId5" Type="http://schemas.openxmlformats.org/officeDocument/2006/relationships/image" Target="../media/image4.png"/><Relationship Id="rId6" Type="http://schemas.openxmlformats.org/officeDocument/2006/relationships/image" Target="../media/image7.png"/><Relationship Id="rId7" Type="http://schemas.openxmlformats.org/officeDocument/2006/relationships/image" Target="../media/image19.png"/><Relationship Id="rId8" Type="http://schemas.openxmlformats.org/officeDocument/2006/relationships/image" Target="../media/image1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5.jpg"/><Relationship Id="rId4" Type="http://schemas.openxmlformats.org/officeDocument/2006/relationships/image" Target="../media/image21.jpg"/><Relationship Id="rId9" Type="http://schemas.openxmlformats.org/officeDocument/2006/relationships/image" Target="../media/image24.jpg"/><Relationship Id="rId5" Type="http://schemas.openxmlformats.org/officeDocument/2006/relationships/image" Target="../media/image23.jpg"/><Relationship Id="rId6" Type="http://schemas.openxmlformats.org/officeDocument/2006/relationships/image" Target="../media/image28.jpg"/><Relationship Id="rId7" Type="http://schemas.openxmlformats.org/officeDocument/2006/relationships/image" Target="../media/image26.jpg"/><Relationship Id="rId8" Type="http://schemas.openxmlformats.org/officeDocument/2006/relationships/image" Target="../media/image22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1.jpg"/><Relationship Id="rId4" Type="http://schemas.openxmlformats.org/officeDocument/2006/relationships/image" Target="../media/image34.jpg"/><Relationship Id="rId5" Type="http://schemas.openxmlformats.org/officeDocument/2006/relationships/image" Target="../media/image30.jpg"/><Relationship Id="rId6" Type="http://schemas.openxmlformats.org/officeDocument/2006/relationships/image" Target="../media/image33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9.jpg"/><Relationship Id="rId4" Type="http://schemas.openxmlformats.org/officeDocument/2006/relationships/image" Target="../media/image35.jpg"/><Relationship Id="rId5" Type="http://schemas.openxmlformats.org/officeDocument/2006/relationships/image" Target="../media/image27.jpg"/><Relationship Id="rId6" Type="http://schemas.openxmlformats.org/officeDocument/2006/relationships/image" Target="../media/image32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png"/><Relationship Id="rId4" Type="http://schemas.openxmlformats.org/officeDocument/2006/relationships/image" Target="../media/image2.png"/><Relationship Id="rId5" Type="http://schemas.openxmlformats.org/officeDocument/2006/relationships/image" Target="../media/image8.png"/><Relationship Id="rId6" Type="http://schemas.openxmlformats.org/officeDocument/2006/relationships/image" Target="../media/image1.png"/><Relationship Id="rId7" Type="http://schemas.openxmlformats.org/officeDocument/2006/relationships/image" Target="../media/image11.png"/><Relationship Id="rId8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0.png"/><Relationship Id="rId4" Type="http://schemas.openxmlformats.org/officeDocument/2006/relationships/image" Target="../media/image15.png"/><Relationship Id="rId5" Type="http://schemas.openxmlformats.org/officeDocument/2006/relationships/image" Target="../media/image17.png"/><Relationship Id="rId6" Type="http://schemas.openxmlformats.org/officeDocument/2006/relationships/image" Target="../media/image1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3"/>
          <p:cNvSpPr txBox="1"/>
          <p:nvPr>
            <p:ph type="ctrTitle"/>
          </p:nvPr>
        </p:nvSpPr>
        <p:spPr>
          <a:xfrm>
            <a:off x="824000" y="1613825"/>
            <a:ext cx="6588300" cy="237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I CODICI DELLA VITA</a:t>
            </a:r>
            <a:endParaRPr/>
          </a:p>
        </p:txBody>
      </p:sp>
      <p:sp>
        <p:nvSpPr>
          <p:cNvPr id="73" name="Google Shape;73;p13"/>
          <p:cNvSpPr txBox="1"/>
          <p:nvPr>
            <p:ph idx="1" type="subTitle"/>
          </p:nvPr>
        </p:nvSpPr>
        <p:spPr>
          <a:xfrm>
            <a:off x="2042092" y="2496300"/>
            <a:ext cx="6331500" cy="124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DNA e RNA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FE2F3">
            <a:alpha val="53160"/>
          </a:srgbClr>
        </a:solidFill>
      </p:bgPr>
    </p:bg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2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INGREDIENTI </a:t>
            </a:r>
            <a:endParaRPr/>
          </a:p>
        </p:txBody>
      </p:sp>
      <p:sp>
        <p:nvSpPr>
          <p:cNvPr id="142" name="Google Shape;142;p22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700"/>
              <a:t>Ingredienti che serviranno per svolgere l’intera estrazione del DNA di un pezzo di banana:</a:t>
            </a:r>
            <a:endParaRPr sz="1700"/>
          </a:p>
          <a:p>
            <a:pPr indent="-320357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it" sz="1700"/>
              <a:t>40 ml di acqua</a:t>
            </a:r>
            <a:endParaRPr sz="1700"/>
          </a:p>
          <a:p>
            <a:pPr indent="-32035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it" sz="1700"/>
              <a:t>un cucchiaino</a:t>
            </a:r>
            <a:endParaRPr sz="1700"/>
          </a:p>
          <a:p>
            <a:pPr indent="-32035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it" sz="1700"/>
              <a:t>5 ml di sapone da cucina</a:t>
            </a:r>
            <a:endParaRPr sz="1700"/>
          </a:p>
          <a:p>
            <a:pPr indent="-32035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it" sz="1700"/>
              <a:t>1,5 g di sale</a:t>
            </a:r>
            <a:endParaRPr sz="1700"/>
          </a:p>
          <a:p>
            <a:pPr indent="-32035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it" sz="1700"/>
              <a:t>5 ml di acqua </a:t>
            </a:r>
            <a:endParaRPr sz="1700"/>
          </a:p>
          <a:p>
            <a:pPr indent="-32035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it" sz="1700"/>
              <a:t>3 tubi falcon </a:t>
            </a:r>
            <a:endParaRPr sz="1700"/>
          </a:p>
          <a:p>
            <a:pPr indent="-32035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it" sz="1700"/>
              <a:t>un bricco con acqua</a:t>
            </a:r>
            <a:endParaRPr sz="1700"/>
          </a:p>
          <a:p>
            <a:pPr indent="-32035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it" sz="1700"/>
              <a:t>un piatto</a:t>
            </a:r>
            <a:endParaRPr sz="1700"/>
          </a:p>
          <a:p>
            <a:pPr indent="-32035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it" sz="1700"/>
              <a:t>2 garze</a:t>
            </a:r>
            <a:endParaRPr sz="1700"/>
          </a:p>
          <a:p>
            <a:pPr indent="-32035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it" sz="1700"/>
              <a:t>1 siringa con misura minima di 0,2 ml</a:t>
            </a:r>
            <a:endParaRPr sz="1700"/>
          </a:p>
        </p:txBody>
      </p:sp>
      <p:sp>
        <p:nvSpPr>
          <p:cNvPr id="143" name="Google Shape;143;p22"/>
          <p:cNvSpPr txBox="1"/>
          <p:nvPr/>
        </p:nvSpPr>
        <p:spPr>
          <a:xfrm>
            <a:off x="5627900" y="2254675"/>
            <a:ext cx="2871300" cy="23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Lato"/>
              <a:buChar char="●"/>
            </a:pPr>
            <a:r>
              <a:rPr lang="it" sz="15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1 banana</a:t>
            </a:r>
            <a:endParaRPr sz="15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Lato"/>
              <a:buChar char="●"/>
            </a:pPr>
            <a:r>
              <a:rPr lang="it" sz="15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una forchetta</a:t>
            </a:r>
            <a:endParaRPr sz="15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Lato"/>
              <a:buChar char="●"/>
            </a:pPr>
            <a:r>
              <a:rPr lang="it" sz="15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contenitore di plastica con coperchio</a:t>
            </a:r>
            <a:endParaRPr sz="15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Lato"/>
              <a:buChar char="●"/>
            </a:pPr>
            <a:r>
              <a:rPr lang="it" sz="15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succo di ananas</a:t>
            </a:r>
            <a:endParaRPr sz="15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Lato"/>
              <a:buChar char="●"/>
            </a:pPr>
            <a:r>
              <a:rPr lang="it" sz="15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una bilancia</a:t>
            </a:r>
            <a:endParaRPr sz="15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Lato"/>
              <a:buChar char="●"/>
            </a:pPr>
            <a:r>
              <a:rPr lang="it" sz="15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alcool</a:t>
            </a:r>
            <a:endParaRPr sz="15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44" name="Google Shape;14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974950" cy="974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26900" y="698450"/>
            <a:ext cx="939700" cy="93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1829825"/>
            <a:ext cx="1403475" cy="785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614425" y="2468725"/>
            <a:ext cx="939700" cy="93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37101" y="2837024"/>
            <a:ext cx="890247" cy="785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36249" y="3979624"/>
            <a:ext cx="974950" cy="974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FE2F3">
            <a:alpha val="53160"/>
          </a:srgbClr>
        </a:solidFill>
      </p:bgPr>
    </p:bg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3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PROCEDIMENTO a punti</a:t>
            </a:r>
            <a:endParaRPr/>
          </a:p>
        </p:txBody>
      </p:sp>
      <p:sp>
        <p:nvSpPr>
          <p:cNvPr id="155" name="Google Shape;155;p23"/>
          <p:cNvSpPr txBox="1"/>
          <p:nvPr>
            <p:ph idx="1" type="body"/>
          </p:nvPr>
        </p:nvSpPr>
        <p:spPr>
          <a:xfrm>
            <a:off x="669350" y="1259450"/>
            <a:ext cx="8587200" cy="398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it" sz="1400"/>
              <a:t>Con un cucchiaino prelevare del sale e pesarne 1,5g sulla bilancia e metterlo nel tubo falcon. Il sale va a attirare l’acqua dalle cellule e così si indeboliscono.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it" sz="1400"/>
              <a:t>Versare dentro al tubo falcon 40 ml di acqua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it" sz="1400"/>
              <a:t>Prelevare con la siringa 5 ml di sapone da cucina e porlo nel tubo dove sono stati messi acqua e sale.  Attraverso la saponificazione la membrana cellulare, fatta di grassi si romperà perchè i grassi sono idrofobici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it" sz="1400"/>
              <a:t>Arrivare a 50 ml aggiungendo dell’acqua dal bricco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it" sz="1400"/>
              <a:t>Mescolare con il retro del cucchiaino dall’alto verso il basso per diluire il sapone e poi pestare nel basso per sciogliere il sale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it" sz="1400"/>
              <a:t>Prendere il piatto, la forchetta e ridurre la banana in poltiglia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it" sz="1400"/>
              <a:t>Versare la poltiglia di banana nel contenitore con coperchio e versare anche la soluzione con acqua, sal</a:t>
            </a:r>
            <a:r>
              <a:rPr lang="it" sz="1400"/>
              <a:t>e e sapone preparata in precedenza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it" sz="1400"/>
              <a:t>Aspettare 10 minuti</a:t>
            </a:r>
            <a:endParaRPr sz="14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3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FE2F3">
            <a:alpha val="53160"/>
          </a:srgbClr>
        </a:solidFill>
      </p:bgPr>
    </p:bg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4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PROCEDIMENTO a punti</a:t>
            </a:r>
            <a:endParaRPr/>
          </a:p>
        </p:txBody>
      </p:sp>
      <p:sp>
        <p:nvSpPr>
          <p:cNvPr id="161" name="Google Shape;161;p24"/>
          <p:cNvSpPr txBox="1"/>
          <p:nvPr>
            <p:ph idx="1" type="body"/>
          </p:nvPr>
        </p:nvSpPr>
        <p:spPr>
          <a:xfrm>
            <a:off x="590100" y="1211350"/>
            <a:ext cx="8141400" cy="338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300"/>
              <a:t>9 .</a:t>
            </a:r>
            <a:r>
              <a:rPr lang="it" sz="1300"/>
              <a:t>Prendere un altro tubo falcon e porre sulla sommità le 2 garze. Filtrare il composto del contenitore che si sarà addensato dopo l’attesa spingendo con il cucchiaino la poltiglia contro la garza. </a:t>
            </a:r>
            <a:endParaRPr sz="13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it" sz="1300"/>
              <a:t>10. Filtrare </a:t>
            </a:r>
            <a:r>
              <a:rPr lang="it" sz="1300"/>
              <a:t>finché</a:t>
            </a:r>
            <a:r>
              <a:rPr lang="it" sz="1300"/>
              <a:t> non si ottiene un liquido di almeno 10 ml</a:t>
            </a:r>
            <a:endParaRPr sz="13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it" sz="1300"/>
              <a:t>11. Aggiungere 1 ml di succo di ananas che andrà a rompere le proteine del DNA (istoni) tramite la bromelina per ogni 5 ml di liquido ottenuto</a:t>
            </a:r>
            <a:endParaRPr sz="13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it" sz="1300"/>
              <a:t>12. Versare 5 ml di alcool cercando di non far mescolare i due liquidi (si consiglia di inclinare il contenitore)</a:t>
            </a:r>
            <a:endParaRPr sz="13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it" sz="1300"/>
              <a:t>13 Attendere</a:t>
            </a:r>
            <a:endParaRPr sz="13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3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3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3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FE2F3">
            <a:alpha val="53160"/>
          </a:srgbClr>
        </a:solidFill>
      </p:bgPr>
    </p:bg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5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PROCEDIMENTO a immagini</a:t>
            </a:r>
            <a:endParaRPr/>
          </a:p>
        </p:txBody>
      </p:sp>
      <p:sp>
        <p:nvSpPr>
          <p:cNvPr id="167" name="Google Shape;167;p25"/>
          <p:cNvSpPr txBox="1"/>
          <p:nvPr>
            <p:ph idx="1" type="body"/>
          </p:nvPr>
        </p:nvSpPr>
        <p:spPr>
          <a:xfrm>
            <a:off x="96870" y="1100925"/>
            <a:ext cx="8634900" cy="349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it"/>
              <a:t>.</a:t>
            </a:r>
            <a:endParaRPr/>
          </a:p>
        </p:txBody>
      </p:sp>
      <p:pic>
        <p:nvPicPr>
          <p:cNvPr id="168" name="Google Shape;168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875" y="703100"/>
            <a:ext cx="1197799" cy="2598600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5"/>
          <p:cNvSpPr txBox="1"/>
          <p:nvPr/>
        </p:nvSpPr>
        <p:spPr>
          <a:xfrm>
            <a:off x="96825" y="3346800"/>
            <a:ext cx="1197900" cy="2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Materiale</a:t>
            </a:r>
            <a:endParaRPr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0" name="Google Shape;170;p25"/>
          <p:cNvSpPr txBox="1"/>
          <p:nvPr/>
        </p:nvSpPr>
        <p:spPr>
          <a:xfrm>
            <a:off x="1655775" y="1136150"/>
            <a:ext cx="273000" cy="2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1</a:t>
            </a:r>
            <a:endParaRPr sz="18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71" name="Google Shape;171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03850" y="1136150"/>
            <a:ext cx="1371183" cy="1435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15950" y="1136150"/>
            <a:ext cx="1841381" cy="1435599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5"/>
          <p:cNvSpPr txBox="1"/>
          <p:nvPr/>
        </p:nvSpPr>
        <p:spPr>
          <a:xfrm>
            <a:off x="5354875" y="1329900"/>
            <a:ext cx="273000" cy="2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2</a:t>
            </a:r>
            <a:endParaRPr sz="18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74" name="Google Shape;174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768050" y="1211350"/>
            <a:ext cx="2951383" cy="1360401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25"/>
          <p:cNvSpPr txBox="1"/>
          <p:nvPr/>
        </p:nvSpPr>
        <p:spPr>
          <a:xfrm>
            <a:off x="1726250" y="2985700"/>
            <a:ext cx="202500" cy="2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3</a:t>
            </a:r>
            <a:endParaRPr sz="18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76" name="Google Shape;176;p2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003850" y="2840350"/>
            <a:ext cx="1704051" cy="1670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2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783000" y="3023383"/>
            <a:ext cx="1613350" cy="1487867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25"/>
          <p:cNvSpPr txBox="1"/>
          <p:nvPr/>
        </p:nvSpPr>
        <p:spPr>
          <a:xfrm>
            <a:off x="5592675" y="2932850"/>
            <a:ext cx="202500" cy="2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4</a:t>
            </a:r>
            <a:endParaRPr sz="18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79" name="Google Shape;179;p2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267175" y="2654650"/>
            <a:ext cx="1782751" cy="1954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FE2F3">
            <a:alpha val="53160"/>
          </a:srgbClr>
        </a:solidFill>
      </p:bgPr>
    </p:bg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6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PROCEDIMENTO a immagini</a:t>
            </a:r>
            <a:endParaRPr/>
          </a:p>
        </p:txBody>
      </p:sp>
      <p:sp>
        <p:nvSpPr>
          <p:cNvPr id="185" name="Google Shape;185;p26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it"/>
              <a:t>.</a:t>
            </a:r>
            <a:endParaRPr/>
          </a:p>
        </p:txBody>
      </p:sp>
      <p:sp>
        <p:nvSpPr>
          <p:cNvPr id="186" name="Google Shape;186;p26"/>
          <p:cNvSpPr txBox="1"/>
          <p:nvPr/>
        </p:nvSpPr>
        <p:spPr>
          <a:xfrm>
            <a:off x="220175" y="1576525"/>
            <a:ext cx="185100" cy="2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5 </a:t>
            </a:r>
            <a:endParaRPr sz="18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87" name="Google Shape;18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1450" y="1734151"/>
            <a:ext cx="1698000" cy="2322173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26"/>
          <p:cNvSpPr txBox="1"/>
          <p:nvPr/>
        </p:nvSpPr>
        <p:spPr>
          <a:xfrm>
            <a:off x="2219450" y="1655775"/>
            <a:ext cx="228900" cy="16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6</a:t>
            </a:r>
            <a:endParaRPr sz="18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89" name="Google Shape;189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65603" y="1655775"/>
            <a:ext cx="1778676" cy="2638350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26"/>
          <p:cNvSpPr txBox="1"/>
          <p:nvPr/>
        </p:nvSpPr>
        <p:spPr>
          <a:xfrm>
            <a:off x="4650150" y="1779063"/>
            <a:ext cx="185100" cy="2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7</a:t>
            </a:r>
            <a:endParaRPr sz="18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91" name="Google Shape;191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82225" y="1655775"/>
            <a:ext cx="1976319" cy="2322175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26"/>
          <p:cNvSpPr txBox="1"/>
          <p:nvPr/>
        </p:nvSpPr>
        <p:spPr>
          <a:xfrm>
            <a:off x="6175475" y="1823175"/>
            <a:ext cx="185100" cy="2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93" name="Google Shape;193;p2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197125" y="1691025"/>
            <a:ext cx="1823850" cy="2281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FE2F3">
            <a:alpha val="53160"/>
          </a:srgbClr>
        </a:solidFill>
      </p:bgPr>
    </p:bg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7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PROCEDIMENTO a immagini</a:t>
            </a:r>
            <a:endParaRPr/>
          </a:p>
        </p:txBody>
      </p:sp>
      <p:sp>
        <p:nvSpPr>
          <p:cNvPr id="199" name="Google Shape;199;p27"/>
          <p:cNvSpPr txBox="1"/>
          <p:nvPr/>
        </p:nvSpPr>
        <p:spPr>
          <a:xfrm>
            <a:off x="114500" y="1470825"/>
            <a:ext cx="185100" cy="28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8</a:t>
            </a:r>
            <a:endParaRPr sz="18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00" name="Google Shape;200;p27"/>
          <p:cNvSpPr txBox="1"/>
          <p:nvPr/>
        </p:nvSpPr>
        <p:spPr>
          <a:xfrm>
            <a:off x="431550" y="1506225"/>
            <a:ext cx="1268400" cy="2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6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Attendere</a:t>
            </a:r>
            <a:endParaRPr sz="16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01" name="Google Shape;201;p27"/>
          <p:cNvSpPr txBox="1"/>
          <p:nvPr/>
        </p:nvSpPr>
        <p:spPr>
          <a:xfrm>
            <a:off x="1699950" y="1470825"/>
            <a:ext cx="185100" cy="1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9</a:t>
            </a:r>
            <a:endParaRPr sz="18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02" name="Google Shape;202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45975" y="1470825"/>
            <a:ext cx="2105312" cy="2462045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27"/>
          <p:cNvSpPr txBox="1"/>
          <p:nvPr/>
        </p:nvSpPr>
        <p:spPr>
          <a:xfrm>
            <a:off x="4298000" y="1611750"/>
            <a:ext cx="4861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04" name="Google Shape;204;p27"/>
          <p:cNvSpPr txBox="1"/>
          <p:nvPr/>
        </p:nvSpPr>
        <p:spPr>
          <a:xfrm>
            <a:off x="4236350" y="1439925"/>
            <a:ext cx="466800" cy="1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10</a:t>
            </a:r>
            <a:endParaRPr sz="18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05" name="Google Shape;205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38505" y="1220225"/>
            <a:ext cx="2697626" cy="1244749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27"/>
          <p:cNvSpPr txBox="1"/>
          <p:nvPr/>
        </p:nvSpPr>
        <p:spPr>
          <a:xfrm>
            <a:off x="4179050" y="3029750"/>
            <a:ext cx="581400" cy="1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11</a:t>
            </a:r>
            <a:endParaRPr sz="18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07" name="Google Shape;207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88225" y="2615800"/>
            <a:ext cx="1841951" cy="2014201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27"/>
          <p:cNvSpPr txBox="1"/>
          <p:nvPr/>
        </p:nvSpPr>
        <p:spPr>
          <a:xfrm>
            <a:off x="7856175" y="2527700"/>
            <a:ext cx="466800" cy="2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12</a:t>
            </a:r>
            <a:endParaRPr sz="18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09" name="Google Shape;209;p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727225" y="3285152"/>
            <a:ext cx="2432563" cy="1122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FE2F3">
            <a:alpha val="53160"/>
          </a:srgbClr>
        </a:solidFill>
      </p:bgPr>
    </p:bg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8"/>
          <p:cNvSpPr txBox="1"/>
          <p:nvPr>
            <p:ph type="title"/>
          </p:nvPr>
        </p:nvSpPr>
        <p:spPr>
          <a:xfrm>
            <a:off x="1259450" y="575950"/>
            <a:ext cx="7462500" cy="65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CONCLUSIONI e RIFLESSIONI PERSONALI</a:t>
            </a:r>
            <a:endParaRPr/>
          </a:p>
        </p:txBody>
      </p:sp>
      <p:sp>
        <p:nvSpPr>
          <p:cNvPr id="215" name="Google Shape;215;p28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700"/>
              <a:t>L’estrazione del DNA grazie all’aiuto dei due esperti è riuscita e siamo riusciti a vedere il DNA della banana ancora </a:t>
            </a:r>
            <a:r>
              <a:rPr lang="it" sz="1700"/>
              <a:t>raggomitolato</a:t>
            </a:r>
            <a:r>
              <a:rPr lang="it" sz="1700"/>
              <a:t>.</a:t>
            </a:r>
            <a:endParaRPr sz="1700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it" sz="1700"/>
              <a:t>Grazie alla saponificazione, al sale …il DNA è riuscito a uscire dal nucleo!</a:t>
            </a:r>
            <a:endParaRPr sz="1700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it" sz="1700"/>
              <a:t>Alla fine dell’estrazione abbiamo preso parte del DNA e lo abbiamo messo in delle piccole provette riempite con dell’alcool per portarlo a casa, inoltre ancora si è conservato!</a:t>
            </a:r>
            <a:endParaRPr sz="1700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it" sz="1700"/>
              <a:t>L’esperienza mi ha appassionato e mi è piaciuto molto lavorare vicino a dei veri biologi ed anche utilizzare strumenti e seguire regole appartenenti alla scienza.</a:t>
            </a:r>
            <a:endParaRPr sz="1700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7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B8C00">
            <a:alpha val="32280"/>
          </a:srgbClr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4"/>
          <p:cNvSpPr txBox="1"/>
          <p:nvPr>
            <p:ph idx="1" type="body"/>
          </p:nvPr>
        </p:nvSpPr>
        <p:spPr>
          <a:xfrm>
            <a:off x="1126946" y="2118025"/>
            <a:ext cx="8603400" cy="25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b="1" lang="it" sz="3400">
                <a:solidFill>
                  <a:srgbClr val="CC0000"/>
                </a:solidFill>
              </a:rPr>
              <a:t>LA SPIEGAZIONE DEGLI ESPERTI</a:t>
            </a:r>
            <a:endParaRPr b="1" sz="3400">
              <a:solidFill>
                <a:srgbClr val="CC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FE2F3">
            <a:alpha val="53160"/>
          </a:srgbClr>
        </a:solid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5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IL DNA</a:t>
            </a:r>
            <a:endParaRPr/>
          </a:p>
        </p:txBody>
      </p:sp>
      <p:sp>
        <p:nvSpPr>
          <p:cNvPr id="84" name="Google Shape;84;p15"/>
          <p:cNvSpPr txBox="1"/>
          <p:nvPr>
            <p:ph idx="1" type="body"/>
          </p:nvPr>
        </p:nvSpPr>
        <p:spPr>
          <a:xfrm>
            <a:off x="2410100" y="1081150"/>
            <a:ext cx="6376500" cy="364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400"/>
              <a:t>Il DNA è un </a:t>
            </a:r>
            <a:r>
              <a:rPr b="1" lang="it" sz="1400"/>
              <a:t>acido nucleico </a:t>
            </a:r>
            <a:r>
              <a:rPr lang="it" sz="1400"/>
              <a:t>( acido desossiribonucleico) ed è </a:t>
            </a:r>
            <a:r>
              <a:rPr b="1" lang="it" sz="1400"/>
              <a:t>posseduto da tutti gli esseri viventi</a:t>
            </a:r>
            <a:r>
              <a:rPr lang="it" sz="1400"/>
              <a:t>: animali, vegetali e funghi.</a:t>
            </a:r>
            <a:endParaRPr sz="14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it" sz="1400"/>
              <a:t>E’ stato scoperto nel 1953 dai biologi J. </a:t>
            </a:r>
            <a:r>
              <a:rPr b="1" lang="it" sz="1400"/>
              <a:t>Watson</a:t>
            </a:r>
            <a:r>
              <a:rPr lang="it" sz="1400"/>
              <a:t> e F. </a:t>
            </a:r>
            <a:r>
              <a:rPr b="1" lang="it" sz="1400"/>
              <a:t>Crick </a:t>
            </a:r>
            <a:r>
              <a:rPr lang="it" sz="1400"/>
              <a:t>anche se con i suoi esperimenti sulla genetica, Mendel, aveva già ipotizzato qualcosa. Essi scoprirono anche la sua struttura a </a:t>
            </a:r>
            <a:r>
              <a:rPr b="1" lang="it" sz="1400"/>
              <a:t>doppia elica</a:t>
            </a:r>
            <a:r>
              <a:rPr lang="it" sz="1400"/>
              <a:t> dove lunghi filamenti, formati da </a:t>
            </a:r>
            <a:r>
              <a:rPr b="1" lang="it" sz="1400"/>
              <a:t>nucleotidi</a:t>
            </a:r>
            <a:r>
              <a:rPr lang="it" sz="1400"/>
              <a:t> si avvolgono l’uno sull’altro.</a:t>
            </a:r>
            <a:endParaRPr sz="14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it" sz="1400"/>
              <a:t>I nucleotidi sono formati da </a:t>
            </a:r>
            <a:r>
              <a:rPr b="1" lang="it" sz="1400"/>
              <a:t>4 parti</a:t>
            </a:r>
            <a:r>
              <a:rPr lang="it" sz="1400"/>
              <a:t> : una base azotata (adenina, timina, citosina, guanina), una molecola di acido fosforico (gruppo fosfato), una molecola di desossiribosio (uno zucchero).</a:t>
            </a:r>
            <a:endParaRPr sz="14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it" sz="1400"/>
              <a:t>Il DNA è organizzato in </a:t>
            </a:r>
            <a:r>
              <a:rPr b="1" lang="it" sz="1400"/>
              <a:t>cromosomi</a:t>
            </a:r>
            <a:r>
              <a:rPr lang="it" sz="1400"/>
              <a:t> cioè piccole strutture a forma di X che si trovano nel nucleo  delle cellule e sono formati da lunghi e sottili  filamenti di DNA strettamente impacchettati tra loro.</a:t>
            </a:r>
            <a:endParaRPr sz="1400"/>
          </a:p>
        </p:txBody>
      </p:sp>
      <p:pic>
        <p:nvPicPr>
          <p:cNvPr id="85" name="Google Shape;8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825" y="0"/>
            <a:ext cx="2000264" cy="51435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FE2F3">
            <a:alpha val="53160"/>
          </a:srgbClr>
        </a:solid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6"/>
          <p:cNvSpPr txBox="1"/>
          <p:nvPr>
            <p:ph idx="1" type="body"/>
          </p:nvPr>
        </p:nvSpPr>
        <p:spPr>
          <a:xfrm>
            <a:off x="2509737" y="486751"/>
            <a:ext cx="63216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it"/>
              <a:t>IMMAGINI RIASSUNTIVE</a:t>
            </a:r>
            <a:endParaRPr/>
          </a:p>
        </p:txBody>
      </p:sp>
      <p:pic>
        <p:nvPicPr>
          <p:cNvPr id="91" name="Google Shape;9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1700" y="1077025"/>
            <a:ext cx="1705375" cy="113485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92" name="Google Shape;92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85600" y="1077025"/>
            <a:ext cx="1827305" cy="113485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93" name="Google Shape;93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41425" y="1077025"/>
            <a:ext cx="2058225" cy="1082225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94" name="Google Shape;94;p16"/>
          <p:cNvSpPr txBox="1"/>
          <p:nvPr/>
        </p:nvSpPr>
        <p:spPr>
          <a:xfrm>
            <a:off x="211375" y="2272300"/>
            <a:ext cx="5178600" cy="68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DNA contenuto da animali, vegetali e funghi</a:t>
            </a:r>
            <a:endParaRPr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95" name="Google Shape;95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568050" y="2587875"/>
            <a:ext cx="2204938" cy="178159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96" name="Google Shape;96;p16"/>
          <p:cNvSpPr txBox="1"/>
          <p:nvPr/>
        </p:nvSpPr>
        <p:spPr>
          <a:xfrm>
            <a:off x="5020275" y="4369475"/>
            <a:ext cx="1743900" cy="22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Watson e Crick</a:t>
            </a:r>
            <a:endParaRPr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97" name="Google Shape;97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623124" y="486750"/>
            <a:ext cx="2381200" cy="2010375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98" name="Google Shape;98;p1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95900" y="2651850"/>
            <a:ext cx="3326500" cy="249165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FE2F3">
            <a:alpha val="53160"/>
          </a:srgbClr>
        </a:solid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7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IL DNA NEGLI ESSERI VIVENTI</a:t>
            </a:r>
            <a:endParaRPr/>
          </a:p>
        </p:txBody>
      </p:sp>
      <p:sp>
        <p:nvSpPr>
          <p:cNvPr id="104" name="Google Shape;104;p17"/>
          <p:cNvSpPr txBox="1"/>
          <p:nvPr>
            <p:ph idx="1" type="body"/>
          </p:nvPr>
        </p:nvSpPr>
        <p:spPr>
          <a:xfrm>
            <a:off x="2263500" y="1065700"/>
            <a:ext cx="6468300" cy="353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400"/>
              <a:t>Il DNA contiene il </a:t>
            </a:r>
            <a:r>
              <a:rPr b="1" lang="it" sz="1400"/>
              <a:t>genoma</a:t>
            </a:r>
            <a:r>
              <a:rPr lang="it" sz="1400"/>
              <a:t> cioè il patrimonio genetico ereditato per metà dal padre e per metà dalla madre al momento della fecondazione dei gameti, ma il suo 98% non sappiamo a cosa serva.</a:t>
            </a:r>
            <a:endParaRPr sz="14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it" sz="1400"/>
              <a:t>Gli esseri viventi hanno </a:t>
            </a:r>
            <a:r>
              <a:rPr lang="it" sz="1400"/>
              <a:t>un</a:t>
            </a:r>
            <a:r>
              <a:rPr b="1" lang="it" sz="1400"/>
              <a:t> ciclo vitale</a:t>
            </a:r>
            <a:r>
              <a:rPr lang="it" sz="1400"/>
              <a:t>: nascono, respirano, interagiscono con l’ambiente, si nutrono, crescono, si riproducono e muoiono.</a:t>
            </a:r>
            <a:endParaRPr sz="14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it" sz="1400"/>
              <a:t>Tutti sono composti da </a:t>
            </a:r>
            <a:r>
              <a:rPr b="1" lang="it" sz="1400"/>
              <a:t>cellule</a:t>
            </a:r>
            <a:r>
              <a:rPr lang="it" sz="1400"/>
              <a:t> e quando utilizziamo la parola “cellula” dobbiamo pensare a una microscopica unità formata da una membrana cellulare composta da grassi, il citoplasma cioè una matrice fluida in cui ci sono gli organuli cellulari e infine c’è il nucleo costituito dalla membrana nucleare sempre formata da grassi e il DNA.</a:t>
            </a:r>
            <a:endParaRPr sz="14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it" sz="1400"/>
              <a:t>I </a:t>
            </a:r>
            <a:r>
              <a:rPr b="1" lang="it" sz="1400"/>
              <a:t>batteri </a:t>
            </a:r>
            <a:r>
              <a:rPr lang="it" sz="1400"/>
              <a:t>ad esempio sono esseri unicellulari cioè composti da una sola cellula e sono cellule procariote che non hanno nucleo.</a:t>
            </a:r>
            <a:endParaRPr sz="14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it" sz="1400"/>
              <a:t>I </a:t>
            </a:r>
            <a:r>
              <a:rPr b="1" lang="it" sz="1400"/>
              <a:t>virus</a:t>
            </a:r>
            <a:r>
              <a:rPr lang="it" sz="1400"/>
              <a:t> sono agglomerati di proteine, non sono in grado di spostarsi da soli e non riescono a riprodursi.</a:t>
            </a:r>
            <a:endParaRPr sz="1400"/>
          </a:p>
        </p:txBody>
      </p:sp>
      <p:pic>
        <p:nvPicPr>
          <p:cNvPr id="105" name="Google Shape;10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150" y="0"/>
            <a:ext cx="2000247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FE2F3">
            <a:alpha val="53160"/>
          </a:srgbClr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8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IMMAGINI RIASSUNTIVE</a:t>
            </a:r>
            <a:endParaRPr/>
          </a:p>
        </p:txBody>
      </p:sp>
      <p:sp>
        <p:nvSpPr>
          <p:cNvPr id="111" name="Google Shape;111;p18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it"/>
              <a:t>.</a:t>
            </a:r>
            <a:endParaRPr/>
          </a:p>
        </p:txBody>
      </p:sp>
      <p:pic>
        <p:nvPicPr>
          <p:cNvPr id="112" name="Google Shape;11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424" y="2510637"/>
            <a:ext cx="2234550" cy="160213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8"/>
          <p:cNvSpPr txBox="1"/>
          <p:nvPr/>
        </p:nvSpPr>
        <p:spPr>
          <a:xfrm>
            <a:off x="0" y="4184625"/>
            <a:ext cx="2999700" cy="4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3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Nel DNA è contenuto il </a:t>
            </a:r>
            <a:r>
              <a:rPr b="1" lang="it" sz="13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genoma</a:t>
            </a:r>
            <a:endParaRPr b="1" sz="13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14" name="Google Shape;114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43298" y="674100"/>
            <a:ext cx="2121500" cy="1521075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8"/>
          <p:cNvSpPr txBox="1"/>
          <p:nvPr/>
        </p:nvSpPr>
        <p:spPr>
          <a:xfrm>
            <a:off x="7041000" y="2246350"/>
            <a:ext cx="1585200" cy="26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5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Un </a:t>
            </a:r>
            <a:r>
              <a:rPr b="1" lang="it" sz="15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batterio</a:t>
            </a:r>
            <a:endParaRPr b="1" sz="15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16" name="Google Shape;116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20138" y="2510650"/>
            <a:ext cx="1729734" cy="146035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8"/>
          <p:cNvSpPr txBox="1"/>
          <p:nvPr/>
        </p:nvSpPr>
        <p:spPr>
          <a:xfrm>
            <a:off x="5108250" y="4007025"/>
            <a:ext cx="1347600" cy="26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5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Un </a:t>
            </a:r>
            <a:r>
              <a:rPr b="1" lang="it" sz="15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virus</a:t>
            </a:r>
            <a:endParaRPr b="1" sz="15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18" name="Google Shape;118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00200" y="1342675"/>
            <a:ext cx="2071650" cy="207165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8"/>
          <p:cNvSpPr txBox="1"/>
          <p:nvPr/>
        </p:nvSpPr>
        <p:spPr>
          <a:xfrm>
            <a:off x="2571750" y="3364425"/>
            <a:ext cx="2000100" cy="3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5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Una cellula </a:t>
            </a:r>
            <a:r>
              <a:rPr b="1" lang="it" sz="15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eucariote</a:t>
            </a:r>
            <a:endParaRPr b="1" sz="15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FE2F3">
            <a:alpha val="53160"/>
          </a:srgbClr>
        </a:solid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9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RNA</a:t>
            </a:r>
            <a:endParaRPr/>
          </a:p>
        </p:txBody>
      </p:sp>
      <p:sp>
        <p:nvSpPr>
          <p:cNvPr id="125" name="Google Shape;125;p19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700"/>
              <a:t>Anche l’RNA è un acido nucleico (acido ribonucleico).</a:t>
            </a:r>
            <a:endParaRPr sz="17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it" sz="1700"/>
              <a:t>Ha una struttura simile a quella del DNA: anche questa è formata da una catena di nucleotidi, possiede però alcune differenze rispetto al DNA.</a:t>
            </a:r>
            <a:endParaRPr sz="1700"/>
          </a:p>
          <a:p>
            <a:pPr indent="-336550" lvl="0" marL="457200" rtl="0" algn="l">
              <a:spcBef>
                <a:spcPts val="1200"/>
              </a:spcBef>
              <a:spcAft>
                <a:spcPts val="0"/>
              </a:spcAft>
              <a:buSzPts val="1700"/>
              <a:buChar char="●"/>
            </a:pPr>
            <a:r>
              <a:rPr lang="it" sz="1700"/>
              <a:t>è costituita da un solo filamento, ha una singola elica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it" sz="1700"/>
              <a:t>le basi azotate sono le stesse ma la timina è sostituita dall’uracile (U)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it" sz="1700"/>
              <a:t>può uscire dal nucleo</a:t>
            </a:r>
            <a:endParaRPr sz="1700"/>
          </a:p>
        </p:txBody>
      </p:sp>
      <p:pic>
        <p:nvPicPr>
          <p:cNvPr id="126" name="Google Shape;12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2550" y="690338"/>
            <a:ext cx="2257700" cy="37628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3400" y="1014600"/>
            <a:ext cx="6884700" cy="3485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B8C00">
            <a:alpha val="32280"/>
          </a:srgbClr>
        </a:solid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1"/>
          <p:cNvSpPr txBox="1"/>
          <p:nvPr>
            <p:ph idx="1" type="body"/>
          </p:nvPr>
        </p:nvSpPr>
        <p:spPr>
          <a:xfrm>
            <a:off x="1092146" y="2106600"/>
            <a:ext cx="8564400" cy="303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b="1" lang="it" sz="4100">
                <a:solidFill>
                  <a:srgbClr val="CC0000"/>
                </a:solidFill>
              </a:rPr>
              <a:t>L’ESTRAZIONE DEL DNA</a:t>
            </a:r>
            <a:endParaRPr b="1" sz="4100">
              <a:solidFill>
                <a:srgbClr val="CC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wiss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